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9" r:id="rId1"/>
  </p:sldMasterIdLst>
  <p:notesMasterIdLst>
    <p:notesMasterId r:id="rId24"/>
  </p:notesMasterIdLst>
  <p:sldIdLst>
    <p:sldId id="256" r:id="rId2"/>
    <p:sldId id="269" r:id="rId3"/>
    <p:sldId id="271" r:id="rId4"/>
    <p:sldId id="415" r:id="rId5"/>
    <p:sldId id="396" r:id="rId6"/>
    <p:sldId id="308" r:id="rId7"/>
    <p:sldId id="317" r:id="rId8"/>
    <p:sldId id="318" r:id="rId9"/>
    <p:sldId id="399" r:id="rId10"/>
    <p:sldId id="400" r:id="rId11"/>
    <p:sldId id="401" r:id="rId12"/>
    <p:sldId id="402" r:id="rId13"/>
    <p:sldId id="409" r:id="rId14"/>
    <p:sldId id="410" r:id="rId15"/>
    <p:sldId id="408" r:id="rId16"/>
    <p:sldId id="404" r:id="rId17"/>
    <p:sldId id="405" r:id="rId18"/>
    <p:sldId id="406" r:id="rId19"/>
    <p:sldId id="407" r:id="rId20"/>
    <p:sldId id="411" r:id="rId21"/>
    <p:sldId id="412" r:id="rId22"/>
    <p:sldId id="414" r:id="rId23"/>
  </p:sldIdLst>
  <p:sldSz cx="12192000" cy="6858000"/>
  <p:notesSz cx="9296400" cy="70104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4667" autoAdjust="0"/>
  </p:normalViewPr>
  <p:slideViewPr>
    <p:cSldViewPr>
      <p:cViewPr varScale="1">
        <p:scale>
          <a:sx n="61" d="100"/>
          <a:sy n="61" d="100"/>
        </p:scale>
        <p:origin x="972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39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582CB-7D12-4D2D-B3BA-476760E79C0D}" type="datetimeFigureOut">
              <a:rPr lang="aa-ET" smtClean="0"/>
              <a:t>11/13/2023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39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90E4B-0B6A-474A-9010-EAB98AAC7487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29976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90E4B-0B6A-474A-9010-EAB98AAC7487}" type="slidenum">
              <a:rPr lang="aa-ET" smtClean="0"/>
              <a:t>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3683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4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0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915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6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4115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63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21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97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32685" y="477469"/>
            <a:ext cx="7326629" cy="1068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65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4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9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6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2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7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95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8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13197" y="5232603"/>
            <a:ext cx="2322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0" dirty="0">
                <a:latin typeface="Trebuchet MS"/>
                <a:cs typeface="Trebuchet MS"/>
              </a:rPr>
              <a:t>presentation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2000" y="54051"/>
            <a:ext cx="10515600" cy="475643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821429" marR="5080" indent="-3809365" algn="ctr">
              <a:lnSpc>
                <a:spcPct val="80400"/>
              </a:lnSpc>
              <a:spcBef>
                <a:spcPts val="930"/>
              </a:spcBef>
            </a:pPr>
            <a:r>
              <a:rPr sz="2800" spc="-114" dirty="0">
                <a:solidFill>
                  <a:srgbClr val="5B9BD4"/>
                </a:solidFill>
                <a:latin typeface="Book Antiqua" panose="02040602050305030304" pitchFamily="18" charset="0"/>
                <a:cs typeface="Trebuchet MS"/>
              </a:rPr>
              <a:t>HOUSING</a:t>
            </a:r>
            <a:r>
              <a:rPr lang="en-US" sz="2800" spc="-114" dirty="0">
                <a:solidFill>
                  <a:srgbClr val="5B9BD4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800" spc="-330" dirty="0">
                <a:solidFill>
                  <a:srgbClr val="5B9BD4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800" spc="-185" dirty="0">
                <a:solidFill>
                  <a:srgbClr val="5B9BD4"/>
                </a:solidFill>
                <a:latin typeface="Book Antiqua" panose="02040602050305030304" pitchFamily="18" charset="0"/>
                <a:cs typeface="Trebuchet MS"/>
              </a:rPr>
              <a:t>RECONSTRUCTION</a:t>
            </a:r>
            <a:r>
              <a:rPr sz="2800" spc="-395" dirty="0">
                <a:solidFill>
                  <a:srgbClr val="5B9BD4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800" spc="-65" dirty="0">
                <a:solidFill>
                  <a:srgbClr val="5B9BD4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800" spc="-130" dirty="0">
                <a:solidFill>
                  <a:srgbClr val="5B9BD4"/>
                </a:solidFill>
                <a:latin typeface="Book Antiqua" panose="02040602050305030304" pitchFamily="18" charset="0"/>
                <a:cs typeface="Trebuchet MS"/>
              </a:rPr>
              <a:t>AWARAN</a:t>
            </a:r>
            <a:r>
              <a:rPr lang="en-US" sz="2800" spc="-130" dirty="0">
                <a:solidFill>
                  <a:srgbClr val="5B9BD4"/>
                </a:solidFill>
                <a:latin typeface="Book Antiqua" panose="02040602050305030304" pitchFamily="18" charset="0"/>
                <a:cs typeface="Trebuchet MS"/>
              </a:rPr>
              <a:t> PROJECT</a:t>
            </a:r>
            <a:endParaRPr sz="2800" dirty="0">
              <a:latin typeface="Book Antiqua" panose="02040602050305030304" pitchFamily="18" charset="0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400" y="609600"/>
            <a:ext cx="10363200" cy="5506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24000"/>
            <a:ext cx="5983224" cy="518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5562600" cy="5181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C59C6D-5935-9041-8D8F-8AC0A253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48451"/>
            <a:ext cx="7217782" cy="90784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Roof band 3</a:t>
            </a:r>
            <a:r>
              <a:rPr lang="en-US" sz="4000" baseline="30000" dirty="0"/>
              <a:t>rd</a:t>
            </a:r>
            <a:r>
              <a:rPr lang="en-US" sz="4000" dirty="0"/>
              <a:t> level </a:t>
            </a:r>
          </a:p>
        </p:txBody>
      </p:sp>
    </p:spTree>
    <p:extLst>
      <p:ext uri="{BB962C8B-B14F-4D97-AF65-F5344CB8AC3E}">
        <p14:creationId xmlns:p14="http://schemas.microsoft.com/office/powerpoint/2010/main" val="3468413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9372600" cy="5181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C59C6D-5935-9041-8D8F-8AC0A253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48451"/>
            <a:ext cx="7217782" cy="90784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Completed  4</a:t>
            </a:r>
            <a:r>
              <a:rPr lang="en-US" sz="4000" baseline="30000" dirty="0"/>
              <a:t>th</a:t>
            </a:r>
            <a:r>
              <a:rPr lang="en-US" sz="4000" dirty="0"/>
              <a:t> &amp; final level </a:t>
            </a:r>
          </a:p>
        </p:txBody>
      </p:sp>
    </p:spTree>
    <p:extLst>
      <p:ext uri="{BB962C8B-B14F-4D97-AF65-F5344CB8AC3E}">
        <p14:creationId xmlns:p14="http://schemas.microsoft.com/office/powerpoint/2010/main" val="8293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10439400" cy="5715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EC59C6D-5935-9041-8D8F-8AC0A253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82760"/>
            <a:ext cx="7217782" cy="90784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Completed  4</a:t>
            </a:r>
            <a:r>
              <a:rPr lang="en-US" sz="4000" baseline="30000" dirty="0"/>
              <a:t>th</a:t>
            </a:r>
            <a:r>
              <a:rPr lang="en-US" sz="4000" dirty="0"/>
              <a:t> &amp; final level </a:t>
            </a:r>
          </a:p>
        </p:txBody>
      </p:sp>
    </p:spTree>
    <p:extLst>
      <p:ext uri="{BB962C8B-B14F-4D97-AF65-F5344CB8AC3E}">
        <p14:creationId xmlns:p14="http://schemas.microsoft.com/office/powerpoint/2010/main" val="2069686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10058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84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7237"/>
            <a:ext cx="10744200" cy="58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5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10287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34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10515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70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29166"/>
          <a:stretch/>
        </p:blipFill>
        <p:spPr>
          <a:xfrm>
            <a:off x="838200" y="685800"/>
            <a:ext cx="10363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98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10515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63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10134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4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2449829" y="2445639"/>
            <a:ext cx="9593580" cy="29845"/>
            <a:chOff x="2449829" y="2445639"/>
            <a:chExt cx="9593580" cy="29845"/>
          </a:xfrm>
        </p:grpSpPr>
        <p:sp>
          <p:nvSpPr>
            <p:cNvPr id="6" name="object 6"/>
            <p:cNvSpPr/>
            <p:nvPr/>
          </p:nvSpPr>
          <p:spPr>
            <a:xfrm>
              <a:off x="11946762" y="2465197"/>
              <a:ext cx="96520" cy="0"/>
            </a:xfrm>
            <a:custGeom>
              <a:avLst/>
              <a:gdLst/>
              <a:ahLst/>
              <a:cxnLst/>
              <a:rect l="l" t="t" r="r" b="b"/>
              <a:pathLst>
                <a:path w="96520">
                  <a:moveTo>
                    <a:pt x="0" y="0"/>
                  </a:moveTo>
                  <a:lnTo>
                    <a:pt x="96138" y="0"/>
                  </a:lnTo>
                </a:path>
              </a:pathLst>
            </a:custGeom>
            <a:ln w="19557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49829" y="2445893"/>
              <a:ext cx="9593580" cy="10160"/>
            </a:xfrm>
            <a:custGeom>
              <a:avLst/>
              <a:gdLst/>
              <a:ahLst/>
              <a:cxnLst/>
              <a:rect l="l" t="t" r="r" b="b"/>
              <a:pathLst>
                <a:path w="9593580" h="10160">
                  <a:moveTo>
                    <a:pt x="0" y="9778"/>
                  </a:moveTo>
                  <a:lnTo>
                    <a:pt x="9593072" y="9778"/>
                  </a:lnTo>
                </a:path>
                <a:path w="9593580" h="10160">
                  <a:moveTo>
                    <a:pt x="0" y="0"/>
                  </a:moveTo>
                  <a:lnTo>
                    <a:pt x="9593072" y="0"/>
                  </a:lnTo>
                </a:path>
              </a:pathLst>
            </a:custGeom>
            <a:ln w="317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851681"/>
              </p:ext>
            </p:extLst>
          </p:nvPr>
        </p:nvGraphicFramePr>
        <p:xfrm>
          <a:off x="0" y="2133600"/>
          <a:ext cx="12191999" cy="4343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5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355">
                <a:tc>
                  <a:txBody>
                    <a:bodyPr/>
                    <a:lstStyle/>
                    <a:p>
                      <a:pPr marL="90805" marR="895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2000" spc="0" baseline="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Project-I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Construction of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permanent</a:t>
                      </a:r>
                      <a:r>
                        <a:rPr lang="en-US"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Houses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: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lang="en-US" sz="2000" spc="-10" baseline="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  </a:t>
                      </a:r>
                    </a:p>
                    <a:p>
                      <a:pPr marL="433705" marR="89535" indent="-342900">
                        <a:lnSpc>
                          <a:spcPct val="100000"/>
                        </a:lnSpc>
                        <a:spcBef>
                          <a:spcPts val="235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2000" spc="-10" baseline="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 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Rs.260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,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000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per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beneficiary 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in 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four installments </a:t>
                      </a:r>
                      <a:r>
                        <a:rPr lang="en-US" sz="2000" spc="-10" baseline="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  </a:t>
                      </a:r>
                    </a:p>
                    <a:p>
                      <a:pPr marL="433705" marR="89535" indent="-342900">
                        <a:lnSpc>
                          <a:spcPct val="100000"/>
                        </a:lnSpc>
                        <a:spcBef>
                          <a:spcPts val="235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2000" spc="-10" baseline="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 Provision of </a:t>
                      </a:r>
                      <a:r>
                        <a:rPr lang="en-US" sz="2000" spc="-5" baseline="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Home Solar</a:t>
                      </a:r>
                      <a:r>
                        <a:rPr sz="2000" spc="-2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unit</a:t>
                      </a:r>
                      <a:r>
                        <a:rPr lang="en-US"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to each beneficiary</a:t>
                      </a:r>
                      <a:endParaRPr sz="2000" dirty="0">
                        <a:solidFill>
                          <a:schemeClr val="tx1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29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2000" spc="-4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      </a:t>
                      </a:r>
                      <a:endParaRPr sz="2000" dirty="0">
                        <a:solidFill>
                          <a:schemeClr val="tx1"/>
                        </a:solidFill>
                        <a:latin typeface="Carlito"/>
                        <a:cs typeface="Carlito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lang="en-US"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       </a:t>
                      </a: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lang="en-US" sz="2000" spc="-4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Total Approved 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cost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:USD 25 M</a:t>
                      </a:r>
                      <a:r>
                        <a:rPr lang="en-US"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illion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rlito"/>
                        <a:cs typeface="Carlito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       </a:t>
                      </a: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                                       </a:t>
                      </a: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       </a:t>
                      </a:r>
                      <a:endParaRPr sz="2000" dirty="0">
                        <a:solidFill>
                          <a:schemeClr val="tx1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298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611">
                <a:tc>
                  <a:txBody>
                    <a:bodyPr/>
                    <a:lstStyle/>
                    <a:p>
                      <a:pPr marL="90805" marR="4083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2000" spc="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Project-II</a:t>
                      </a:r>
                      <a:r>
                        <a:rPr lang="en-US" sz="2000" spc="0" baseline="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Construction of 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Government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buildings </a:t>
                      </a:r>
                      <a:endParaRPr sz="2000" dirty="0">
                        <a:solidFill>
                          <a:schemeClr val="tx1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4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Total 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cost 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USD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1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Million</a:t>
                      </a:r>
                      <a:endParaRPr sz="2000" dirty="0">
                        <a:solidFill>
                          <a:schemeClr val="tx1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435">
                <a:tc>
                  <a:txBody>
                    <a:bodyPr/>
                    <a:lstStyle/>
                    <a:p>
                      <a:pPr marL="90805" marR="4311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2000" spc="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Project-III</a:t>
                      </a:r>
                      <a:r>
                        <a:rPr lang="en-US" sz="2000" spc="0" baseline="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000" spc="-1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Restoration </a:t>
                      </a:r>
                      <a:r>
                        <a:rPr sz="2000" spc="-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of Livelihoods </a:t>
                      </a:r>
                      <a:r>
                        <a:rPr sz="2000" spc="-1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at 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Awaran </a:t>
                      </a:r>
                      <a:endParaRPr sz="2000" dirty="0">
                        <a:solidFill>
                          <a:schemeClr val="tx1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45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Total 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Cost 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USD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 1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.</a:t>
                      </a:r>
                      <a:r>
                        <a:rPr sz="2000" dirty="0">
                          <a:solidFill>
                            <a:schemeClr val="tx1"/>
                          </a:solidFill>
                          <a:latin typeface="Carlito"/>
                          <a:cs typeface="Carlito"/>
                        </a:rPr>
                        <a:t>5 Million</a:t>
                      </a: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8298180" y="381000"/>
            <a:ext cx="3742944" cy="1461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DDEABF-25D9-6531-7A13-D4FDBB451E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3201" y="215900"/>
            <a:ext cx="5404104" cy="146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rgbClr val="00B0F0"/>
                </a:solidFill>
                <a:latin typeface="Bookman Old Style" panose="02050604050505020204" pitchFamily="18" charset="0"/>
                <a:ea typeface="Futura Medium" charset="0"/>
                <a:cs typeface="Futura Medium" charset="0"/>
              </a:rPr>
            </a:br>
            <a:r>
              <a:rPr lang="en-US" sz="3600" b="1" dirty="0">
                <a:latin typeface="Bookman Old Style" panose="02050604050505020204" pitchFamily="18" charset="0"/>
                <a:ea typeface="Futura Medium" charset="0"/>
                <a:cs typeface="Futura Medium" charset="0"/>
              </a:rPr>
              <a:t>SFD Grants  </a:t>
            </a:r>
            <a:r>
              <a:rPr lang="en-US" sz="3100" dirty="0">
                <a:latin typeface="Book Antiqua" panose="02040602050305030304" pitchFamily="18" charset="0"/>
                <a:cs typeface="Arial"/>
              </a:rPr>
              <a:t> </a:t>
            </a:r>
            <a:br>
              <a:rPr lang="en-US" sz="3200" dirty="0">
                <a:latin typeface="Book Antiqua" panose="02040602050305030304" pitchFamily="18" charset="0"/>
                <a:cs typeface="Arial"/>
              </a:rPr>
            </a:br>
            <a:endParaRPr lang="en-US" sz="3200" dirty="0">
              <a:latin typeface="Bookman Old Style" panose="02050604050505020204" pitchFamily="18" charset="0"/>
              <a:ea typeface="Futura Medium" charset="0"/>
              <a:cs typeface="Futura Medium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09600"/>
            <a:ext cx="9982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39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29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10363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24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2685" y="477469"/>
            <a:ext cx="4902835" cy="10687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90"/>
              </a:spcBef>
              <a:tabLst>
                <a:tab pos="2451100" algn="l"/>
              </a:tabLst>
            </a:pPr>
            <a:r>
              <a:rPr sz="3600" dirty="0">
                <a:solidFill>
                  <a:srgbClr val="00AFEF"/>
                </a:solidFill>
                <a:latin typeface="Arial"/>
                <a:cs typeface="Arial"/>
              </a:rPr>
              <a:t>SFD</a:t>
            </a:r>
            <a:r>
              <a:rPr sz="3600" spc="5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00AFEF"/>
                </a:solidFill>
                <a:latin typeface="Arial"/>
                <a:cs typeface="Arial"/>
              </a:rPr>
              <a:t>Grant	</a:t>
            </a:r>
            <a:r>
              <a:rPr sz="3600" dirty="0">
                <a:solidFill>
                  <a:srgbClr val="00AFEF"/>
                </a:solidFill>
                <a:latin typeface="Arial"/>
                <a:cs typeface="Arial"/>
              </a:rPr>
              <a:t>Housing  Reconstruction</a:t>
            </a:r>
            <a:r>
              <a:rPr sz="3600" spc="-120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AFEF"/>
                </a:solidFill>
                <a:latin typeface="Arial"/>
                <a:cs typeface="Arial"/>
              </a:rPr>
              <a:t>Phase-II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5928" y="429768"/>
            <a:ext cx="2167255" cy="1041400"/>
          </a:xfrm>
          <a:custGeom>
            <a:avLst/>
            <a:gdLst/>
            <a:ahLst/>
            <a:cxnLst/>
            <a:rect l="l" t="t" r="r" b="b"/>
            <a:pathLst>
              <a:path w="2167255" h="1041400">
                <a:moveTo>
                  <a:pt x="2167128" y="0"/>
                </a:moveTo>
                <a:lnTo>
                  <a:pt x="0" y="0"/>
                </a:lnTo>
                <a:lnTo>
                  <a:pt x="0" y="1040891"/>
                </a:lnTo>
                <a:lnTo>
                  <a:pt x="2167128" y="1040891"/>
                </a:lnTo>
                <a:lnTo>
                  <a:pt x="2167128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19200" y="2529838"/>
            <a:ext cx="10096500" cy="4328160"/>
            <a:chOff x="1219200" y="2529838"/>
            <a:chExt cx="10096500" cy="4328160"/>
          </a:xfrm>
        </p:grpSpPr>
        <p:sp>
          <p:nvSpPr>
            <p:cNvPr id="5" name="object 5"/>
            <p:cNvSpPr/>
            <p:nvPr/>
          </p:nvSpPr>
          <p:spPr>
            <a:xfrm>
              <a:off x="2353817" y="2981705"/>
              <a:ext cx="5981065" cy="55244"/>
            </a:xfrm>
            <a:custGeom>
              <a:avLst/>
              <a:gdLst/>
              <a:ahLst/>
              <a:cxnLst/>
              <a:rect l="l" t="t" r="r" b="b"/>
              <a:pathLst>
                <a:path w="5981065" h="55244">
                  <a:moveTo>
                    <a:pt x="0" y="55245"/>
                  </a:moveTo>
                  <a:lnTo>
                    <a:pt x="5981064" y="0"/>
                  </a:lnTo>
                </a:path>
              </a:pathLst>
            </a:custGeom>
            <a:ln w="381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9200" y="2529838"/>
              <a:ext cx="5024628" cy="432815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43828" y="2529839"/>
              <a:ext cx="5071872" cy="39700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2897" y="1847850"/>
            <a:ext cx="156718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AFEF"/>
                </a:solidFill>
                <a:latin typeface="Arial"/>
                <a:cs typeface="Arial"/>
              </a:rPr>
              <a:t>Inauguration  ceremony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423147" y="739140"/>
            <a:ext cx="3742944" cy="1461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1E0AD4-E057-5EEF-3879-BB0356D58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6274"/>
            <a:ext cx="5791200" cy="4949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FB2471-B9C7-83B6-CB8C-14DBA2C2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752600"/>
            <a:ext cx="5791200" cy="4949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C3535-2999-486E-06E7-08FF92813101}"/>
              </a:ext>
            </a:extLst>
          </p:cNvPr>
          <p:cNvSpPr txBox="1"/>
          <p:nvPr/>
        </p:nvSpPr>
        <p:spPr>
          <a:xfrm>
            <a:off x="3429000" y="8382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Cheque Distribution</a:t>
            </a:r>
          </a:p>
        </p:txBody>
      </p:sp>
    </p:spTree>
    <p:extLst>
      <p:ext uri="{BB962C8B-B14F-4D97-AF65-F5344CB8AC3E}">
        <p14:creationId xmlns:p14="http://schemas.microsoft.com/office/powerpoint/2010/main" val="309980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34E31-D74D-272C-C120-DEF5CAD4A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4" y="152400"/>
            <a:ext cx="3235036" cy="12940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6ACCE8-CC3D-4CD3-CBDA-930B1D976122}"/>
              </a:ext>
            </a:extLst>
          </p:cNvPr>
          <p:cNvSpPr txBox="1">
            <a:spLocks/>
          </p:cNvSpPr>
          <p:nvPr/>
        </p:nvSpPr>
        <p:spPr>
          <a:xfrm>
            <a:off x="2857500" y="115614"/>
            <a:ext cx="5791200" cy="12940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b="1" dirty="0">
                <a:latin typeface="Bookman Old Style" panose="02050604050505020204" pitchFamily="18" charset="0"/>
                <a:ea typeface="Futura Medium" charset="0"/>
                <a:cs typeface="Futura Medium" charset="0"/>
              </a:rPr>
              <a:t>SFD Grant  </a:t>
            </a:r>
            <a:br>
              <a:rPr lang="en-US" sz="6600" dirty="0">
                <a:latin typeface="Bookman Old Style" panose="02050604050505020204" pitchFamily="18" charset="0"/>
                <a:ea typeface="Futura Medium" charset="0"/>
                <a:cs typeface="Futura Medium" charset="0"/>
              </a:rPr>
            </a:br>
            <a:r>
              <a:rPr lang="en-US" sz="2800" dirty="0">
                <a:latin typeface="Bookman Old Style" panose="02050604050505020204" pitchFamily="18" charset="0"/>
                <a:ea typeface="Futura Medium" charset="0"/>
                <a:cs typeface="Futura Medium" charset="0"/>
              </a:rPr>
              <a:t>Physical Progress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1C88F6-1CDB-F0B6-8673-31C64B668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095789"/>
              </p:ext>
            </p:extLst>
          </p:nvPr>
        </p:nvGraphicFramePr>
        <p:xfrm>
          <a:off x="914400" y="1981200"/>
          <a:ext cx="11049000" cy="3428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2507">
                  <a:extLst>
                    <a:ext uri="{9D8B030D-6E8A-4147-A177-3AD203B41FA5}">
                      <a16:colId xmlns:a16="http://schemas.microsoft.com/office/drawing/2014/main" val="4187078350"/>
                    </a:ext>
                  </a:extLst>
                </a:gridCol>
                <a:gridCol w="3226493">
                  <a:extLst>
                    <a:ext uri="{9D8B030D-6E8A-4147-A177-3AD203B41FA5}">
                      <a16:colId xmlns:a16="http://schemas.microsoft.com/office/drawing/2014/main" val="2477141443"/>
                    </a:ext>
                  </a:extLst>
                </a:gridCol>
              </a:tblGrid>
              <a:tr h="115563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3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Wise Progress of the Project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736346"/>
                  </a:ext>
                </a:extLst>
              </a:tr>
              <a:tr h="59055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 </a:t>
                      </a:r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advance for land-living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7933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4401198"/>
                  </a:ext>
                </a:extLst>
              </a:tr>
              <a:tr h="5461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Level achieved at Door band Level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5398966"/>
                  </a:ext>
                </a:extLst>
              </a:tr>
              <a:tr h="5683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Level achieved at  Roof band Level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6549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6842185"/>
                  </a:ext>
                </a:extLst>
              </a:tr>
              <a:tr h="5683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4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Final Level &amp; Completed Houses</a:t>
                      </a:r>
                      <a:endParaRPr lang="en-US" sz="2400" b="0" i="0" u="none" strike="noStrike" dirty="0">
                        <a:solidFill>
                          <a:srgbClr val="26262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4219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4466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11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2225" y="295147"/>
            <a:ext cx="6505575" cy="110799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gency FB" pitchFamily="34" charset="0"/>
              </a:rPr>
              <a:t>Completed Houses  From SFD Grant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6" y="1718441"/>
            <a:ext cx="5529204" cy="465082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04" y="444392"/>
            <a:ext cx="2319396" cy="958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B02EB8-92E6-72E1-E5B3-06DE66C8A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42089"/>
            <a:ext cx="6248400" cy="46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1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1CA9DC-3224-EF50-C043-39CE4420A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38113"/>
            <a:ext cx="5943600" cy="5114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D9824-F447-383A-BB5E-62F437E3F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0"/>
            <a:ext cx="5715000" cy="511488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8C4120E-1A38-0CDD-53EF-D556C5073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887"/>
            <a:ext cx="7217782" cy="90784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HRA Completed Houses</a:t>
            </a:r>
          </a:p>
        </p:txBody>
      </p:sp>
    </p:spTree>
    <p:extLst>
      <p:ext uri="{BB962C8B-B14F-4D97-AF65-F5344CB8AC3E}">
        <p14:creationId xmlns:p14="http://schemas.microsoft.com/office/powerpoint/2010/main" val="3475069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E29286-BD90-CE9F-12A3-E4E705D5E6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934177"/>
            <a:ext cx="5257800" cy="2847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A5E29E-C288-D9D7-5B43-0A32AD0E5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7" y="3934176"/>
            <a:ext cx="5791203" cy="2847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71307A-54DA-A4FC-A4BE-03691299D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257800" cy="29195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63D860-3758-CFEA-CE31-773646D82A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7" y="914400"/>
            <a:ext cx="5791203" cy="291959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B0F4489-2AF5-BA17-0837-9EAFDE60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48451"/>
            <a:ext cx="7217782" cy="90784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HRA Completed Houses</a:t>
            </a:r>
          </a:p>
        </p:txBody>
      </p:sp>
    </p:spTree>
    <p:extLst>
      <p:ext uri="{BB962C8B-B14F-4D97-AF65-F5344CB8AC3E}">
        <p14:creationId xmlns:p14="http://schemas.microsoft.com/office/powerpoint/2010/main" val="314589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C59C6D-5935-9041-8D8F-8AC0A253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48451"/>
            <a:ext cx="7217782" cy="90784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Door band 2</a:t>
            </a:r>
            <a:r>
              <a:rPr lang="en-US" sz="4000" baseline="30000" dirty="0"/>
              <a:t>nd</a:t>
            </a:r>
            <a:r>
              <a:rPr lang="en-US" sz="4000" dirty="0"/>
              <a:t> level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371600"/>
            <a:ext cx="5638800" cy="541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587349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6630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1377</TotalTime>
  <Words>152</Words>
  <Application>Microsoft Office PowerPoint</Application>
  <PresentationFormat>Widescreen</PresentationFormat>
  <Paragraphs>37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Agency FB</vt:lpstr>
      <vt:lpstr>Arial</vt:lpstr>
      <vt:lpstr>Book Antiqua</vt:lpstr>
      <vt:lpstr>Bookman Old Style</vt:lpstr>
      <vt:lpstr>Calibri</vt:lpstr>
      <vt:lpstr>Carlito</vt:lpstr>
      <vt:lpstr>Century Gothic</vt:lpstr>
      <vt:lpstr>Times New Roman</vt:lpstr>
      <vt:lpstr>Trebuchet MS</vt:lpstr>
      <vt:lpstr>Wingdings</vt:lpstr>
      <vt:lpstr>Wingdings 3</vt:lpstr>
      <vt:lpstr>Wisp</vt:lpstr>
      <vt:lpstr>HOUSING  RECONSTRUCTION  AWARAN PROJECT</vt:lpstr>
      <vt:lpstr> SFD Grants    </vt:lpstr>
      <vt:lpstr>PowerPoint Presentation</vt:lpstr>
      <vt:lpstr>PowerPoint Presentation</vt:lpstr>
      <vt:lpstr>PowerPoint Presentation</vt:lpstr>
      <vt:lpstr>Completed Houses  From SFD Grant </vt:lpstr>
      <vt:lpstr>HRA Completed Houses</vt:lpstr>
      <vt:lpstr>HRA Completed Houses</vt:lpstr>
      <vt:lpstr>Door band 2nd level </vt:lpstr>
      <vt:lpstr>Roof band 3rd level </vt:lpstr>
      <vt:lpstr>Completed  4th &amp; final level </vt:lpstr>
      <vt:lpstr>Completed  4th &amp; final level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Awaran Earthquake Affectees Emergency at a Glance</dc:title>
  <dc:creator>Microsoft Office User</dc:creator>
  <cp:lastModifiedBy>Administrator</cp:lastModifiedBy>
  <cp:revision>149</cp:revision>
  <cp:lastPrinted>2022-09-13T17:00:55Z</cp:lastPrinted>
  <dcterms:created xsi:type="dcterms:W3CDTF">2022-06-16T05:58:31Z</dcterms:created>
  <dcterms:modified xsi:type="dcterms:W3CDTF">2023-11-13T08:01:43Z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2021-01-21T00:00:00Z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2022-06-16T00:00:00Z</vt:filetime>
  </property>
</Properties>
</file>